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4" r:id="rId7"/>
    <p:sldId id="282" r:id="rId8"/>
    <p:sldId id="262" r:id="rId9"/>
    <p:sldId id="261" r:id="rId10"/>
    <p:sldId id="279" r:id="rId11"/>
    <p:sldId id="280" r:id="rId12"/>
    <p:sldId id="268" r:id="rId13"/>
    <p:sldId id="281" r:id="rId14"/>
    <p:sldId id="266" r:id="rId15"/>
    <p:sldId id="267" r:id="rId16"/>
    <p:sldId id="269" r:id="rId17"/>
    <p:sldId id="270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70"/>
  </p:normalViewPr>
  <p:slideViewPr>
    <p:cSldViewPr snapToGrid="0" snapToObjects="1">
      <p:cViewPr varScale="1">
        <p:scale>
          <a:sx n="108" d="100"/>
          <a:sy n="108" d="100"/>
        </p:scale>
        <p:origin x="7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2CBF10-6566-4A46-AAAD-1E318A673CF9}" type="datetimeFigureOut">
              <a:rPr lang="en-US" smtClean="0"/>
              <a:t>11/18/17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95E145-215D-7C4A-859B-FA1163B4FB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218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5E145-215D-7C4A-859B-FA1163B4FB80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815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5E145-215D-7C4A-859B-FA1163B4FB80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1038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5E145-215D-7C4A-859B-FA1163B4FB8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004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F052A-41B6-B448-8ED2-56BBE407C12D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4026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EC496-06EE-8F40-A708-CCEDE0EA4E79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206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3E838-89B1-7D41-AAF8-BE67B06F1794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1540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31F43-D42D-0647-861C-7ADB27575E3C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76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A06C-76AC-6045-9BB8-961B01D6F1DA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44513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6B6C5-48D0-CB42-AF41-985617395B84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6107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DE26F4-F5AB-3F4E-A4DC-B9364265EAD9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624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534909-128B-CA43-BBF5-DFA35E44A23E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6920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9BC82-5E67-5549-B238-22D4CE80D21C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06853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-13447" y="0"/>
            <a:ext cx="12192000" cy="1051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06AEF-72E4-AA46-8921-032CAE8E819D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27564" y="6379034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484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BC272-0730-DF47-8DD5-1998605F12E3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80677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BDA0-CC99-1942-8FFA-4C3F9BD7D678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74507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9C0CF1-BE2E-6F4A-9F6D-DAF6C2CF6C2F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17707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72E8E4-0982-784C-8CAC-A031B046791D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829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2D330-A77C-3241-9F75-D2ECA63A2B27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16515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B49984-03A2-3446-B20E-96BAD45E03BE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97486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87D88253-8B55-3D46-A0ED-1DB782411956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994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8A46068-D344-3947-A6FF-D0E5595B554A}" type="datetime1">
              <a:rPr lang="en-US" smtClean="0"/>
              <a:t>11/18/17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6905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51" r:id="rId3"/>
    <p:sldLayoutId id="2147483852" r:id="rId4"/>
    <p:sldLayoutId id="2147483853" r:id="rId5"/>
    <p:sldLayoutId id="2147483854" r:id="rId6"/>
    <p:sldLayoutId id="2147483855" r:id="rId7"/>
    <p:sldLayoutId id="2147483856" r:id="rId8"/>
    <p:sldLayoutId id="2147483857" r:id="rId9"/>
    <p:sldLayoutId id="2147483858" r:id="rId10"/>
    <p:sldLayoutId id="2147483859" r:id="rId11"/>
    <p:sldLayoutId id="2147483860" r:id="rId12"/>
    <p:sldLayoutId id="2147483861" r:id="rId13"/>
    <p:sldLayoutId id="2147483862" r:id="rId14"/>
    <p:sldLayoutId id="2147483863" r:id="rId15"/>
    <p:sldLayoutId id="2147483864" r:id="rId16"/>
    <p:sldLayoutId id="2147483865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twitter.com/hramados" TargetMode="Externa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adsecurity.org/?p=3513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09403" y="2075298"/>
            <a:ext cx="85865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Introduction to Deception Techniques (honey-*)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1009403" y="3930558"/>
            <a:ext cx="399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Harish Ramadoss(@</a:t>
            </a:r>
            <a:r>
              <a:rPr lang="en-US" u="sng" dirty="0">
                <a:hlinkClick r:id="rId2"/>
              </a:rPr>
              <a:t>hramados</a:t>
            </a:r>
            <a:r>
              <a:rPr lang="en-US" dirty="0"/>
              <a:t>)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241" y="2075298"/>
            <a:ext cx="2604654" cy="248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151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13447" y="0"/>
            <a:ext cx="12192000" cy="1051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47164" y="294999"/>
            <a:ext cx="4339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Kerberoast Overview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47164" y="1344706"/>
            <a:ext cx="950707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Crack Password for Remote Service Accounts</a:t>
            </a:r>
          </a:p>
          <a:p>
            <a:endParaRPr lang="en-US" sz="2400" dirty="0" smtClean="0"/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 smtClean="0"/>
              <a:t>Without sending a single packet to the service</a:t>
            </a:r>
          </a:p>
          <a:p>
            <a:pPr lvl="1"/>
            <a:endParaRPr lang="en-US" sz="2400" dirty="0" smtClean="0"/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 smtClean="0"/>
              <a:t>As any user</a:t>
            </a:r>
          </a:p>
          <a:p>
            <a:pPr lvl="1"/>
            <a:endParaRPr lang="en-US" sz="2400" dirty="0" smtClean="0"/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 smtClean="0"/>
              <a:t>Without local admin</a:t>
            </a:r>
          </a:p>
          <a:p>
            <a:pPr lvl="1"/>
            <a:endParaRPr lang="en-US" sz="2400" dirty="0" smtClean="0"/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 smtClean="0"/>
              <a:t>Offline cracking (No Failed logins)</a:t>
            </a:r>
            <a:endParaRPr lang="en-US" sz="240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42554" y="6010619"/>
            <a:ext cx="49361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 : </a:t>
            </a:r>
            <a:r>
              <a:rPr lang="en-US" sz="900" dirty="0"/>
              <a:t>https://</a:t>
            </a:r>
            <a:r>
              <a:rPr lang="en-US" sz="900" dirty="0" err="1"/>
              <a:t>www.sans.org</a:t>
            </a:r>
            <a:r>
              <a:rPr lang="en-US" sz="900" dirty="0"/>
              <a:t>/summit-archives/file/summit-archive-1493862736.pdf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41404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39587" y="160308"/>
            <a:ext cx="71000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Kerberos SPN ?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47164" y="1304364"/>
            <a:ext cx="978946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§"/>
            </a:pPr>
            <a:r>
              <a:rPr lang="en-US" sz="2400" dirty="0" smtClean="0"/>
              <a:t>Your System doesn’t know (or need to know) the account running the service</a:t>
            </a:r>
          </a:p>
          <a:p>
            <a:endParaRPr lang="en-US" sz="2400" dirty="0" smtClean="0"/>
          </a:p>
          <a:p>
            <a:pPr marL="457200" indent="-457200">
              <a:buFont typeface="Wingdings" charset="2"/>
              <a:buChar char="§"/>
            </a:pPr>
            <a:r>
              <a:rPr lang="en-US" sz="2400" dirty="0" smtClean="0"/>
              <a:t>The KDC does need this info so it can properly encrypt the server</a:t>
            </a:r>
          </a:p>
          <a:p>
            <a:pPr marL="457200" indent="-457200">
              <a:buFont typeface="Wingdings" charset="2"/>
              <a:buChar char="§"/>
            </a:pPr>
            <a:endParaRPr lang="en-US" sz="2400" dirty="0" smtClean="0"/>
          </a:p>
          <a:p>
            <a:pPr marL="457200" indent="-457200">
              <a:buFont typeface="Wingdings" charset="2"/>
              <a:buChar char="§"/>
            </a:pPr>
            <a:r>
              <a:rPr lang="en-US" sz="2400" dirty="0" smtClean="0"/>
              <a:t>Setsepn.exe is used to an AD account to a service</a:t>
            </a:r>
            <a:endParaRPr 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142554" y="6010619"/>
            <a:ext cx="49361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 : </a:t>
            </a:r>
            <a:r>
              <a:rPr lang="en-US" sz="900" dirty="0"/>
              <a:t>https://</a:t>
            </a:r>
            <a:r>
              <a:rPr lang="en-US" sz="900" dirty="0" err="1"/>
              <a:t>www.sans.org</a:t>
            </a:r>
            <a:r>
              <a:rPr lang="en-US" sz="900" dirty="0"/>
              <a:t>/summit-archives/file/summit-archive-1493862736.pdf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78656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30" y="1211282"/>
            <a:ext cx="10648167" cy="23394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31" y="3788229"/>
            <a:ext cx="10648167" cy="272574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05923" y="215366"/>
            <a:ext cx="10023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Attacker Requesting for TGS</a:t>
            </a:r>
            <a:endParaRPr lang="en-US" sz="32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91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403" y="1415677"/>
            <a:ext cx="10782300" cy="4699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5923" y="215366"/>
            <a:ext cx="10023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Cracking TGS Ticket</a:t>
            </a:r>
            <a:endParaRPr lang="en-US" sz="3200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66970" y="6330764"/>
            <a:ext cx="49361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 : </a:t>
            </a:r>
            <a:r>
              <a:rPr lang="en-US" sz="900" dirty="0"/>
              <a:t>https://</a:t>
            </a:r>
            <a:r>
              <a:rPr lang="en-US" sz="900" dirty="0" err="1"/>
              <a:t>www.sans.org</a:t>
            </a:r>
            <a:r>
              <a:rPr lang="en-US" sz="900" dirty="0"/>
              <a:t>/summit-archives/file/summit-archive-1493862736.pdf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93549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7976" y="1245002"/>
            <a:ext cx="5176998" cy="52725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5923" y="215366"/>
            <a:ext cx="10023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Fake Service Account</a:t>
            </a:r>
            <a:endParaRPr lang="en-US" sz="32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29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411" y="1139076"/>
            <a:ext cx="4181209" cy="559790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338" y="1112182"/>
            <a:ext cx="4164454" cy="56247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5923" y="215366"/>
            <a:ext cx="10023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Fake Service Account Attributes</a:t>
            </a:r>
            <a:endParaRPr lang="en-US" sz="32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04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726" y="1091877"/>
            <a:ext cx="7754239" cy="571152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93766" y="228775"/>
            <a:ext cx="88326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Log </a:t>
            </a:r>
            <a:r>
              <a:rPr lang="mr-IN" sz="3200" b="1" dirty="0" smtClean="0"/>
              <a:t>–</a:t>
            </a:r>
            <a:r>
              <a:rPr lang="en-US" sz="3200" b="1" dirty="0" smtClean="0"/>
              <a:t> Showing Request for TGS </a:t>
            </a:r>
            <a:endParaRPr lang="en-US" sz="3200" b="1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77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1706" y="219692"/>
            <a:ext cx="11990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Deploying Kerberoasting </a:t>
            </a:r>
            <a:r>
              <a:rPr lang="en-US" sz="3200" b="1" dirty="0"/>
              <a:t>Service Accounts Honey Tokens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96787" y="1463287"/>
            <a:ext cx="907676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 smtClean="0"/>
              <a:t>Create a user account and set a strong password &amp; forget</a:t>
            </a:r>
          </a:p>
          <a:p>
            <a:endParaRPr lang="en-US" sz="24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/>
              <a:t>Set Admin Account=1 &amp; SPN=&lt;Fake Service Name&gt;</a:t>
            </a:r>
          </a:p>
          <a:p>
            <a:endParaRPr lang="en-US" sz="24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/>
              <a:t>Add the accounts to fake groups to make it more interesting</a:t>
            </a:r>
          </a:p>
          <a:p>
            <a:endParaRPr lang="en-US" sz="24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/>
              <a:t>Monitor for Event ID -&gt;4769</a:t>
            </a:r>
          </a:p>
          <a:p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196787" y="6211669"/>
            <a:ext cx="8538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Reference</a:t>
            </a:r>
          </a:p>
          <a:p>
            <a:r>
              <a:rPr lang="en-US" sz="900" dirty="0" smtClean="0"/>
              <a:t>Kerberoasting</a:t>
            </a:r>
            <a:r>
              <a:rPr lang="en-US" sz="900" dirty="0"/>
              <a:t> </a:t>
            </a:r>
            <a:r>
              <a:rPr lang="en-US" sz="900" dirty="0" smtClean="0"/>
              <a:t>-&gt; </a:t>
            </a:r>
            <a:r>
              <a:rPr lang="en-US" sz="900" dirty="0"/>
              <a:t>https://adsecurity.org/?p=2293</a:t>
            </a:r>
          </a:p>
          <a:p>
            <a:r>
              <a:rPr lang="en-US" sz="900" dirty="0"/>
              <a:t>Detecting Kerberoasting -&gt; </a:t>
            </a:r>
            <a:r>
              <a:rPr lang="en-US" sz="900" dirty="0">
                <a:hlinkClick r:id="rId2"/>
              </a:rPr>
              <a:t>https://adsecurity.org/?p=3513</a:t>
            </a:r>
            <a:endParaRPr lang="en-US" sz="900" dirty="0"/>
          </a:p>
          <a:p>
            <a:endParaRPr lang="en-US" sz="9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0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43251" y="2755076"/>
            <a:ext cx="36804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/>
              <a:t>HoneyFiles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329669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835" y="1113469"/>
            <a:ext cx="7214259" cy="568816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1706" y="219692"/>
            <a:ext cx="11990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Enable Auditing</a:t>
            </a:r>
            <a:endParaRPr lang="en-US" sz="3200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8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-13447" y="0"/>
            <a:ext cx="12192000" cy="1051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1" y="230928"/>
            <a:ext cx="9905998" cy="589808"/>
          </a:xfrm>
        </p:spPr>
        <p:txBody>
          <a:bodyPr>
            <a:normAutofit/>
          </a:bodyPr>
          <a:lstStyle/>
          <a:p>
            <a:r>
              <a:rPr lang="en-US" b="1" cap="none" dirty="0" smtClean="0"/>
              <a:t>Agenda</a:t>
            </a:r>
            <a:endParaRPr lang="en-US" b="1" cap="none" dirty="0"/>
          </a:p>
        </p:txBody>
      </p:sp>
      <p:sp>
        <p:nvSpPr>
          <p:cNvPr id="4" name="TextBox 3"/>
          <p:cNvSpPr txBox="1"/>
          <p:nvPr/>
        </p:nvSpPr>
        <p:spPr>
          <a:xfrm>
            <a:off x="1141413" y="1401288"/>
            <a:ext cx="97641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Ø"/>
            </a:pPr>
            <a:r>
              <a:rPr lang="en-US" sz="2400" dirty="0"/>
              <a:t>Deception </a:t>
            </a:r>
            <a:r>
              <a:rPr lang="en-US" sz="2400" dirty="0" smtClean="0"/>
              <a:t>?</a:t>
            </a:r>
          </a:p>
          <a:p>
            <a:endParaRPr lang="en-US" sz="2400" dirty="0"/>
          </a:p>
          <a:p>
            <a:pPr marL="457200" indent="-457200">
              <a:buFont typeface="Wingdings" charset="2"/>
              <a:buChar char="Ø"/>
            </a:pPr>
            <a:r>
              <a:rPr lang="en-US" sz="2400" dirty="0" smtClean="0"/>
              <a:t>Techniques we will demo</a:t>
            </a:r>
            <a:endParaRPr lang="en-US" sz="2400" dirty="0"/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/>
              <a:t>HoneyHash - Fake Memory Credentials </a:t>
            </a:r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/>
              <a:t>Kerberoasting Service Accounts Honey Tokens</a:t>
            </a:r>
          </a:p>
          <a:p>
            <a:pPr marL="914400" lvl="1" indent="-457200">
              <a:buFont typeface="Wingdings" charset="2"/>
              <a:buChar char="§"/>
            </a:pPr>
            <a:r>
              <a:rPr lang="en-US" sz="2400" dirty="0"/>
              <a:t>Honey </a:t>
            </a:r>
            <a:r>
              <a:rPr lang="en-US" sz="2400" dirty="0" smtClean="0"/>
              <a:t>Files</a:t>
            </a:r>
          </a:p>
          <a:p>
            <a:pPr lvl="1"/>
            <a:endParaRPr lang="en-US" sz="2400" dirty="0" smtClean="0"/>
          </a:p>
          <a:p>
            <a:pPr marL="457200" indent="-457200">
              <a:buFont typeface="Wingdings" charset="2"/>
              <a:buChar char="Ø"/>
            </a:pPr>
            <a:r>
              <a:rPr lang="en-US" sz="2400" dirty="0" smtClean="0"/>
              <a:t>For </a:t>
            </a:r>
            <a:r>
              <a:rPr lang="en-US" sz="2400" dirty="0"/>
              <a:t>Red Team </a:t>
            </a:r>
            <a:r>
              <a:rPr lang="mr-IN" sz="2400" dirty="0" smtClean="0"/>
              <a:t>–</a:t>
            </a:r>
            <a:r>
              <a:rPr lang="en-US" sz="2400" dirty="0" smtClean="0"/>
              <a:t> Detecting Honey-*</a:t>
            </a:r>
            <a:endParaRPr lang="en-US" sz="2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492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1464" y="1115871"/>
            <a:ext cx="9626523" cy="571523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1706" y="219692"/>
            <a:ext cx="11990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Enable Auditing</a:t>
            </a:r>
            <a:endParaRPr lang="en-US" sz="3200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15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122" y="1141624"/>
            <a:ext cx="8570666" cy="5608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01706" y="219692"/>
            <a:ext cx="119902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Enable Auditing</a:t>
            </a:r>
            <a:endParaRPr lang="en-US" sz="3200" b="1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405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96788" y="224233"/>
            <a:ext cx="9749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Deploying HoneyFiles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196788" y="1403384"/>
            <a:ext cx="84044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/>
              <a:t>“Audit File System” found in “Advanced Audit Policy Configuration” must be configured to “Success” within group </a:t>
            </a:r>
            <a:r>
              <a:rPr lang="en-US" sz="2400" dirty="0" smtClean="0"/>
              <a:t>policy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/>
              <a:t>Create Honeypot files on file shares and set enable Auditing 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/>
              <a:t>Monitor for Event ID -&gt; 4663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77539" y="6287683"/>
            <a:ext cx="853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Reference</a:t>
            </a:r>
          </a:p>
          <a:p>
            <a:r>
              <a:rPr lang="en-US" sz="900" dirty="0" smtClean="0"/>
              <a:t>Detecy Honeyfile Access -&gt; </a:t>
            </a:r>
            <a:r>
              <a:rPr lang="en-US" sz="900" dirty="0"/>
              <a:t>https://labs.mwrinfosecurity.com/blog/using-windows-file-auditing-to-detect-honeyfile-access/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996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6080" y="205024"/>
            <a:ext cx="54626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Detecting Honey-* 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816080" y="1317812"/>
            <a:ext cx="10479449" cy="66787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2400" dirty="0" smtClean="0">
                <a:ea typeface="Century Schoolbook" charset="0"/>
                <a:cs typeface="Century Schoolbook" charset="0"/>
              </a:rPr>
              <a:t>Honeypot Buster - Powershell tool to identify honey-*</a:t>
            </a:r>
          </a:p>
          <a:p>
            <a:endParaRPr lang="en-US" sz="2400" dirty="0" smtClean="0">
              <a:ea typeface="Century Schoolbook" charset="0"/>
              <a:cs typeface="Century Schoolbook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2400" dirty="0" smtClean="0">
                <a:ea typeface="Century Schoolbook" charset="0"/>
                <a:cs typeface="Century Schoolbook" charset="0"/>
              </a:rPr>
              <a:t>Review “logon server” &amp; “NewCredentials from” flags </a:t>
            </a:r>
            <a:r>
              <a:rPr lang="mr-IN" sz="2400" dirty="0" smtClean="0">
                <a:ea typeface="Century Schoolbook" charset="0"/>
                <a:cs typeface="Century Schoolbook" charset="0"/>
              </a:rPr>
              <a:t>–</a:t>
            </a:r>
            <a:r>
              <a:rPr lang="en-US" sz="2400" dirty="0" smtClean="0">
                <a:ea typeface="Century Schoolbook" charset="0"/>
                <a:cs typeface="Century Schoolbook" charset="0"/>
              </a:rPr>
              <a:t> It can be a indication it’s a honeyhash</a:t>
            </a:r>
          </a:p>
          <a:p>
            <a:endParaRPr lang="en-US" sz="2400" dirty="0" smtClean="0">
              <a:ea typeface="Century Schoolbook" charset="0"/>
              <a:cs typeface="Century Schoolbook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2400" dirty="0" smtClean="0">
                <a:ea typeface="Century Schoolbook" charset="0"/>
                <a:cs typeface="Century Schoolbook" charset="0"/>
              </a:rPr>
              <a:t>When performing Kerberoast attacks, identify if the service account is in a privileged ground and if the account is recently active </a:t>
            </a:r>
          </a:p>
          <a:p>
            <a:endParaRPr lang="en-US" sz="2400" dirty="0">
              <a:ea typeface="Century Schoolbook" charset="0"/>
              <a:cs typeface="Century Schoolbook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2400" dirty="0">
                <a:ea typeface="Century Schoolbook" charset="0"/>
                <a:cs typeface="Century Schoolbook" charset="0"/>
              </a:rPr>
              <a:t>I</a:t>
            </a:r>
            <a:r>
              <a:rPr lang="en-US" sz="2400" dirty="0" smtClean="0">
                <a:ea typeface="Century Schoolbook" charset="0"/>
                <a:cs typeface="Century Schoolbook" charset="0"/>
              </a:rPr>
              <a:t>nactive </a:t>
            </a:r>
            <a:r>
              <a:rPr lang="en-US" sz="2400" dirty="0">
                <a:ea typeface="Century Schoolbook" charset="0"/>
                <a:cs typeface="Century Schoolbook" charset="0"/>
              </a:rPr>
              <a:t>user </a:t>
            </a:r>
            <a:r>
              <a:rPr lang="en-US" sz="2400" dirty="0" smtClean="0">
                <a:ea typeface="Century Schoolbook" charset="0"/>
                <a:cs typeface="Century Schoolbook" charset="0"/>
              </a:rPr>
              <a:t>honeytoken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1600" dirty="0" smtClean="0"/>
              <a:t>Note : Above all are just indicators and not a definite way of detecting</a:t>
            </a:r>
          </a:p>
          <a:p>
            <a:pPr marL="285750" indent="-285750">
              <a:buFont typeface="Wingdings" charset="2"/>
              <a:buChar char="§"/>
            </a:pPr>
            <a:endParaRPr lang="en-US" sz="2800" dirty="0"/>
          </a:p>
          <a:p>
            <a:pPr marL="285750" indent="-285750">
              <a:buFont typeface="Wingdings" charset="2"/>
              <a:buChar char="§"/>
            </a:pPr>
            <a:endParaRPr lang="en-US" sz="2800" dirty="0" smtClean="0"/>
          </a:p>
          <a:p>
            <a:pPr marL="285750" indent="-285750">
              <a:buFont typeface="Wingdings" charset="2"/>
              <a:buChar char="§"/>
            </a:pPr>
            <a:endParaRPr lang="en-US" sz="2800" dirty="0"/>
          </a:p>
          <a:p>
            <a:pPr marL="285750" indent="-285750">
              <a:buFont typeface="Wingdings" charset="2"/>
              <a:buChar char="§"/>
            </a:pPr>
            <a:endParaRPr lang="en-US" sz="2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408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3447" y="0"/>
            <a:ext cx="12192000" cy="1051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554" y="272491"/>
            <a:ext cx="9905998" cy="506681"/>
          </a:xfrm>
        </p:spPr>
        <p:txBody>
          <a:bodyPr>
            <a:noAutofit/>
          </a:bodyPr>
          <a:lstStyle/>
          <a:p>
            <a:r>
              <a:rPr lang="en-US" b="1" cap="none" dirty="0" smtClean="0"/>
              <a:t>Deception ?</a:t>
            </a:r>
            <a:endParaRPr lang="en-US" b="1" cap="none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2" y="1341912"/>
            <a:ext cx="10554195" cy="469075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727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43000" y="3065929"/>
            <a:ext cx="107979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ea typeface="Arial" charset="0"/>
                <a:cs typeface="Arial" charset="0"/>
              </a:rPr>
              <a:t>HoneyHash - Fake Memory Credentials</a:t>
            </a:r>
            <a:r>
              <a:rPr lang="en-US" sz="4000" b="1" dirty="0" smtClean="0">
                <a:latin typeface="Arial" charset="0"/>
                <a:ea typeface="Arial" charset="0"/>
                <a:cs typeface="Arial" charset="0"/>
              </a:rPr>
              <a:t> </a:t>
            </a:r>
            <a:endParaRPr lang="en-US" sz="4000" b="1" dirty="0">
              <a:latin typeface="Arial" charset="0"/>
              <a:ea typeface="Arial" charset="0"/>
              <a:cs typeface="Arial" charset="0"/>
            </a:endParaRP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7549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3447" y="0"/>
            <a:ext cx="12192000" cy="1051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9977" y="147801"/>
            <a:ext cx="9905998" cy="756062"/>
          </a:xfrm>
        </p:spPr>
        <p:txBody>
          <a:bodyPr/>
          <a:lstStyle/>
          <a:p>
            <a:r>
              <a:rPr lang="en-US" b="1" cap="none" dirty="0" smtClean="0">
                <a:latin typeface="+mn-lt"/>
              </a:rPr>
              <a:t>Mimikatz </a:t>
            </a:r>
            <a:endParaRPr lang="en-US" b="1" dirty="0">
              <a:latin typeface="+mn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5044" y="1365662"/>
            <a:ext cx="8775865" cy="515389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4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3447" y="0"/>
            <a:ext cx="12192000" cy="1051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017" y="284367"/>
            <a:ext cx="9905998" cy="482930"/>
          </a:xfrm>
        </p:spPr>
        <p:txBody>
          <a:bodyPr>
            <a:noAutofit/>
          </a:bodyPr>
          <a:lstStyle/>
          <a:p>
            <a:r>
              <a:rPr lang="en-US" b="1" cap="none" dirty="0" smtClean="0"/>
              <a:t>Injecting Honey </a:t>
            </a:r>
            <a:r>
              <a:rPr lang="en-US" b="1" cap="none" dirty="0"/>
              <a:t>H</a:t>
            </a:r>
            <a:r>
              <a:rPr lang="en-US" b="1" cap="none" dirty="0" smtClean="0"/>
              <a:t>ash</a:t>
            </a:r>
            <a:endParaRPr lang="en-US" b="1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17" y="1457036"/>
            <a:ext cx="11050587" cy="476563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19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3447" y="0"/>
            <a:ext cx="12192000" cy="1051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78143" y="233444"/>
            <a:ext cx="9749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Deploying Honey Hash across the infrastructure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96787" y="1237129"/>
            <a:ext cx="93188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400" dirty="0" smtClean="0"/>
              <a:t>Create </a:t>
            </a:r>
            <a:r>
              <a:rPr lang="en-US" sz="2400" dirty="0"/>
              <a:t>a privileged account on AD, set a very strong password &amp; </a:t>
            </a:r>
            <a:r>
              <a:rPr lang="en-US" sz="2400" dirty="0" smtClean="0"/>
              <a:t>forget</a:t>
            </a:r>
          </a:p>
          <a:p>
            <a:endParaRPr lang="en-US" sz="24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/>
              <a:t>Set </a:t>
            </a:r>
            <a:r>
              <a:rPr lang="en-US" sz="2400" dirty="0"/>
              <a:t>Logon Hours to </a:t>
            </a:r>
            <a:r>
              <a:rPr lang="en-US" sz="2400" dirty="0" smtClean="0"/>
              <a:t>NONE</a:t>
            </a:r>
          </a:p>
          <a:p>
            <a:endParaRPr lang="en-US" sz="24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400" dirty="0" smtClean="0"/>
              <a:t>Inject </a:t>
            </a:r>
            <a:r>
              <a:rPr lang="en-US" sz="2400" dirty="0"/>
              <a:t>the HoneyHash across the </a:t>
            </a:r>
            <a:r>
              <a:rPr lang="en-US" sz="2400" dirty="0" smtClean="0"/>
              <a:t>infrastructure </a:t>
            </a:r>
            <a:r>
              <a:rPr lang="en-US" sz="2400" dirty="0"/>
              <a:t>using </a:t>
            </a:r>
            <a:r>
              <a:rPr lang="en-US" sz="2400" dirty="0" smtClean="0"/>
              <a:t>GPO</a:t>
            </a:r>
          </a:p>
          <a:p>
            <a:endParaRPr lang="en-US" sz="2400" dirty="0" smtClean="0"/>
          </a:p>
          <a:p>
            <a:pPr marL="457200" indent="-457200">
              <a:buFont typeface="Arial" charset="0"/>
              <a:buChar char="•"/>
            </a:pPr>
            <a:r>
              <a:rPr lang="en-US" sz="2400" dirty="0"/>
              <a:t>L</a:t>
            </a:r>
            <a:r>
              <a:rPr lang="en-US" sz="2400" dirty="0" smtClean="0"/>
              <a:t>ook </a:t>
            </a:r>
            <a:r>
              <a:rPr lang="en-US" sz="2400" dirty="0"/>
              <a:t>for authentication failures coming from the staged </a:t>
            </a:r>
            <a:r>
              <a:rPr lang="en-US" sz="2400" dirty="0" smtClean="0"/>
              <a:t>accounts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38245" y="6227969"/>
            <a:ext cx="938954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Reference :</a:t>
            </a:r>
          </a:p>
          <a:p>
            <a:r>
              <a:rPr lang="en-US" sz="900" dirty="0"/>
              <a:t>SANS Reference -&gt; https://isc.sans.edu/forums/diary/Detecting+Mimikatz+Use+On+Your+Network/19311/</a:t>
            </a:r>
          </a:p>
          <a:p>
            <a:r>
              <a:rPr lang="en-US" sz="900" dirty="0"/>
              <a:t>Powershell -&gt; https://github.com/EmpireProject/Empire/blob/master/data/module_source/management/New-HoneyHash.ps1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66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96035" y="2164976"/>
            <a:ext cx="81758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ea typeface="Arial" charset="0"/>
                <a:cs typeface="Arial" charset="0"/>
              </a:rPr>
              <a:t>Kerberoasting </a:t>
            </a:r>
            <a:r>
              <a:rPr lang="en-US" sz="4000" b="1" dirty="0" smtClean="0">
                <a:ea typeface="Arial" charset="0"/>
                <a:cs typeface="Arial" charset="0"/>
              </a:rPr>
              <a:t>Service Accounts Honey Tokens</a:t>
            </a:r>
            <a:endParaRPr lang="en-US" sz="4000" b="1" dirty="0"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63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3447" y="0"/>
            <a:ext cx="12192000" cy="10516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5055" y="1306286"/>
            <a:ext cx="7344923" cy="507576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744796" y="6521258"/>
            <a:ext cx="344720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/>
              <a:t>Source : http://www.labofapenetrationtester.com/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93375" y="294999"/>
            <a:ext cx="43396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Kerberoast Overview</a:t>
            </a:r>
            <a:endParaRPr lang="en-US" sz="32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47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12420</TotalTime>
  <Words>433</Words>
  <Application>Microsoft Macintosh PowerPoint</Application>
  <PresentationFormat>Widescreen</PresentationFormat>
  <Paragraphs>110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Arial</vt:lpstr>
      <vt:lpstr>Calibri</vt:lpstr>
      <vt:lpstr>Century Gothic</vt:lpstr>
      <vt:lpstr>Century Schoolbook</vt:lpstr>
      <vt:lpstr>Mangal</vt:lpstr>
      <vt:lpstr>Wingdings</vt:lpstr>
      <vt:lpstr>Mesh</vt:lpstr>
      <vt:lpstr>PowerPoint Presentation</vt:lpstr>
      <vt:lpstr>Agenda</vt:lpstr>
      <vt:lpstr>Deception ?</vt:lpstr>
      <vt:lpstr>PowerPoint Presentation</vt:lpstr>
      <vt:lpstr>Mimikatz </vt:lpstr>
      <vt:lpstr>Injecting Honey Hash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DECEPTION AS DEFENSE</dc:title>
  <dc:creator>Microsoft Office User</dc:creator>
  <cp:lastModifiedBy>Microsoft Office User</cp:lastModifiedBy>
  <cp:revision>51</cp:revision>
  <dcterms:created xsi:type="dcterms:W3CDTF">2017-10-31T13:05:54Z</dcterms:created>
  <dcterms:modified xsi:type="dcterms:W3CDTF">2017-11-18T17:33:14Z</dcterms:modified>
</cp:coreProperties>
</file>

<file path=docProps/thumbnail.jpeg>
</file>